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83" r:id="rId12"/>
    <p:sldId id="267" r:id="rId13"/>
    <p:sldId id="280" r:id="rId14"/>
    <p:sldId id="281" r:id="rId15"/>
    <p:sldId id="284" r:id="rId16"/>
    <p:sldId id="285" r:id="rId17"/>
    <p:sldId id="292" r:id="rId18"/>
    <p:sldId id="293" r:id="rId19"/>
    <p:sldId id="269" r:id="rId20"/>
    <p:sldId id="28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87" r:id="rId32"/>
    <p:sldId id="288" r:id="rId33"/>
    <p:sldId id="289" r:id="rId34"/>
    <p:sldId id="290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374</c:v>
                </c:pt>
                <c:pt idx="1">
                  <c:v>7984</c:v>
                </c:pt>
                <c:pt idx="2">
                  <c:v>612</c:v>
                </c:pt>
                <c:pt idx="3">
                  <c:v>2126</c:v>
                </c:pt>
                <c:pt idx="4">
                  <c:v>150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402</c:v>
                </c:pt>
                <c:pt idx="1">
                  <c:v>8303</c:v>
                </c:pt>
                <c:pt idx="2">
                  <c:v>669</c:v>
                </c:pt>
                <c:pt idx="3">
                  <c:v>2126</c:v>
                </c:pt>
                <c:pt idx="4">
                  <c:v>155</c:v>
                </c:pt>
                <c:pt idx="5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435</c:v>
                </c:pt>
                <c:pt idx="1">
                  <c:v>8635</c:v>
                </c:pt>
                <c:pt idx="2">
                  <c:v>880</c:v>
                </c:pt>
                <c:pt idx="3">
                  <c:v>2126</c:v>
                </c:pt>
                <c:pt idx="4">
                  <c:v>162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21254912"/>
        <c:axId val="21256448"/>
        <c:axId val="20645632"/>
      </c:bar3DChart>
      <c:catAx>
        <c:axId val="21254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21256448"/>
        <c:crosses val="autoZero"/>
        <c:auto val="1"/>
        <c:lblAlgn val="ctr"/>
        <c:lblOffset val="100"/>
        <c:noMultiLvlLbl val="0"/>
      </c:catAx>
      <c:valAx>
        <c:axId val="2125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54912"/>
        <c:crosses val="autoZero"/>
        <c:crossBetween val="between"/>
      </c:valAx>
      <c:serAx>
        <c:axId val="20645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21256448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0.12813636406721213"/>
          <c:w val="0.48144316763949307"/>
          <c:h val="0.8410689908063544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70385.399999999994</c:v>
                </c:pt>
                <c:pt idx="1">
                  <c:v>46163.4</c:v>
                </c:pt>
                <c:pt idx="2">
                  <c:v>32683.599999999999</c:v>
                </c:pt>
                <c:pt idx="3" formatCode="0.0">
                  <c:v>46834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2494464"/>
        <c:axId val="92504448"/>
        <c:axId val="0"/>
      </c:bar3DChart>
      <c:catAx>
        <c:axId val="92494464"/>
        <c:scaling>
          <c:orientation val="minMax"/>
        </c:scaling>
        <c:delete val="0"/>
        <c:axPos val="l"/>
        <c:majorTickMark val="none"/>
        <c:minorTickMark val="none"/>
        <c:tickLblPos val="nextTo"/>
        <c:crossAx val="92504448"/>
        <c:crosses val="autoZero"/>
        <c:auto val="1"/>
        <c:lblAlgn val="ctr"/>
        <c:lblOffset val="100"/>
        <c:noMultiLvlLbl val="0"/>
      </c:catAx>
      <c:valAx>
        <c:axId val="925044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2494464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054007250810517"/>
          <c:y val="0.10555809628458329"/>
          <c:w val="0.47690106088035777"/>
          <c:h val="0.8678657089851508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7312</c:v>
                </c:pt>
                <c:pt idx="1">
                  <c:v>307.39999999999998</c:v>
                </c:pt>
                <c:pt idx="2">
                  <c:v>51470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5304</c:v>
                </c:pt>
                <c:pt idx="1">
                  <c:v>319.39999999999998</c:v>
                </c:pt>
                <c:pt idx="2" formatCode="0.0">
                  <c:v>32892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5412</c:v>
                </c:pt>
                <c:pt idx="1">
                  <c:v>306.39999999999998</c:v>
                </c:pt>
                <c:pt idx="2" formatCode="0.0">
                  <c:v>34701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954048"/>
        <c:axId val="33964032"/>
        <c:axId val="0"/>
      </c:bar3DChart>
      <c:catAx>
        <c:axId val="339540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3964032"/>
        <c:crosses val="autoZero"/>
        <c:auto val="1"/>
        <c:lblAlgn val="ctr"/>
        <c:lblOffset val="100"/>
        <c:noMultiLvlLbl val="0"/>
      </c:catAx>
      <c:valAx>
        <c:axId val="3396403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3954048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3449179599353E-2"/>
          <c:y val="8.4479281402489684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6762425142725974E-2"/>
                  <c:y val="-0.11878628666726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12191.8</c:v>
                </c:pt>
                <c:pt idx="1">
                  <c:v>305.60000000000002</c:v>
                </c:pt>
                <c:pt idx="2">
                  <c:v>15682</c:v>
                </c:pt>
                <c:pt idx="3">
                  <c:v>8634</c:v>
                </c:pt>
                <c:pt idx="4">
                  <c:v>4004</c:v>
                </c:pt>
                <c:pt idx="5">
                  <c:v>11</c:v>
                </c:pt>
                <c:pt idx="6">
                  <c:v>28800</c:v>
                </c:pt>
                <c:pt idx="7">
                  <c:v>11</c:v>
                </c:pt>
                <c:pt idx="8">
                  <c:v>685</c:v>
                </c:pt>
                <c:pt idx="9">
                  <c:v>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65267748027995E-2"/>
                  <c:y val="-0.23405078007205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0.1752912374815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02894122875235E-2"/>
                  <c:y val="-9.927587410922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2020 год.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11478.7</c:v>
                </c:pt>
                <c:pt idx="1">
                  <c:v>12191.8</c:v>
                </c:pt>
                <c:pt idx="2">
                  <c:v>10717.8</c:v>
                </c:pt>
                <c:pt idx="3">
                  <c:v>11104.8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2020 год.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2020 год.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47201280"/>
        <c:axId val="47211264"/>
        <c:axId val="0"/>
      </c:bar3DChart>
      <c:catAx>
        <c:axId val="47201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47211264"/>
        <c:crosses val="autoZero"/>
        <c:auto val="1"/>
        <c:lblAlgn val="ctr"/>
        <c:lblOffset val="100"/>
        <c:noMultiLvlLbl val="0"/>
      </c:catAx>
      <c:valAx>
        <c:axId val="472112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472012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2020 год,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26754</c:v>
                </c:pt>
                <c:pt idx="1">
                  <c:v>28800</c:v>
                </c:pt>
                <c:pt idx="2">
                  <c:v>26185</c:v>
                </c:pt>
                <c:pt idx="3">
                  <c:v>26971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2020 год,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2020 год,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6514432"/>
        <c:axId val="76515968"/>
        <c:axId val="47232768"/>
      </c:bar3DChart>
      <c:catAx>
        <c:axId val="76514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76515968"/>
        <c:crosses val="autoZero"/>
        <c:auto val="1"/>
        <c:lblAlgn val="ctr"/>
        <c:lblOffset val="100"/>
        <c:noMultiLvlLbl val="0"/>
      </c:catAx>
      <c:valAx>
        <c:axId val="7651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6514432"/>
        <c:crosses val="autoZero"/>
        <c:crossBetween val="between"/>
      </c:valAx>
      <c:serAx>
        <c:axId val="4723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76515968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2020 год,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11759.7</c:v>
                </c:pt>
                <c:pt idx="1">
                  <c:v>8634</c:v>
                </c:pt>
                <c:pt idx="2">
                  <c:v>8637</c:v>
                </c:pt>
                <c:pt idx="3">
                  <c:v>8968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2020 год,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2020 год, тыс. руб.</c:v>
                </c:pt>
                <c:pt idx="1">
                  <c:v>2021 год, тыс. руб.</c:v>
                </c:pt>
                <c:pt idx="2">
                  <c:v>2022 год, тыс. руб.</c:v>
                </c:pt>
                <c:pt idx="3">
                  <c:v>2023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6568064"/>
        <c:axId val="76569600"/>
        <c:axId val="34052736"/>
      </c:bar3DChart>
      <c:catAx>
        <c:axId val="76568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76569600"/>
        <c:crosses val="autoZero"/>
        <c:auto val="1"/>
        <c:lblAlgn val="ctr"/>
        <c:lblOffset val="100"/>
        <c:noMultiLvlLbl val="0"/>
      </c:catAx>
      <c:valAx>
        <c:axId val="7656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6568064"/>
        <c:crosses val="autoZero"/>
        <c:crossBetween val="between"/>
      </c:valAx>
      <c:serAx>
        <c:axId val="3405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76569600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1115874945518873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3240192"/>
        <c:axId val="33241728"/>
      </c:barChart>
      <c:catAx>
        <c:axId val="33240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241728"/>
        <c:crosses val="autoZero"/>
        <c:auto val="1"/>
        <c:lblAlgn val="ctr"/>
        <c:lblOffset val="100"/>
        <c:noMultiLvlLbl val="0"/>
      </c:catAx>
      <c:valAx>
        <c:axId val="33241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324019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70385.399999999994</c:v>
                </c:pt>
                <c:pt idx="1">
                  <c:v>46163.4</c:v>
                </c:pt>
                <c:pt idx="2" formatCode="General">
                  <c:v>32683.599999999999</c:v>
                </c:pt>
                <c:pt idx="3">
                  <c:v>46834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1028608"/>
        <c:axId val="101030144"/>
        <c:axId val="0"/>
      </c:bar3DChart>
      <c:catAx>
        <c:axId val="101028608"/>
        <c:scaling>
          <c:orientation val="minMax"/>
        </c:scaling>
        <c:delete val="0"/>
        <c:axPos val="l"/>
        <c:majorTickMark val="none"/>
        <c:minorTickMark val="none"/>
        <c:tickLblPos val="nextTo"/>
        <c:crossAx val="101030144"/>
        <c:crosses val="autoZero"/>
        <c:auto val="1"/>
        <c:lblAlgn val="ctr"/>
        <c:lblOffset val="100"/>
        <c:noMultiLvlLbl val="0"/>
      </c:catAx>
      <c:valAx>
        <c:axId val="10103014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1028608"/>
        <c:crosses val="autoZero"/>
        <c:crossBetween val="between"/>
      </c:valAx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43" y="-395756"/>
            <a:ext cx="9397331" cy="717341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ОТ 28 ДЕКАБРЯ 2020 № 235-НПА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2151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2021 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2022 И 2023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720080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dirty="0" smtClean="0">
                <a:solidFill>
                  <a:srgbClr val="C00000"/>
                </a:solidFill>
              </a:rPr>
              <a:t>НЕКОТОРЫЕ ОСОБЕННОСТИ ПЛАНИРОВАНИЯ ДОХОДОВ БЮДЖЕТА УСТЬ-НИЦИНСКОГО СЕЛЬСКОГО ПОСЕЛЕНИЯ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2453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законом Свердловской области от 26.12.2011г. № 128–ОЗ «Об установлении единых нормативов отчислений в бюджеты муниципальных образований, расположенных на территории Свердловской области, от налога на доходы физических лиц, подлежащего зачислению в областной бюджет» (в редакции закона Свердловской области от 17.10.2013 года № 81–ОЗ, от 12.10.2015 года № 99–ОЗ, от 09.12.2016 года № 120–ОЗ, от 14.11.2018 года № 131–ОЗ)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зачисляется </a:t>
            </a:r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бюджет сельского поселения по нормативу – 30 процентов.</a:t>
            </a:r>
          </a:p>
          <a:p>
            <a:pPr algn="just"/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доходам от продажи земельных участков, арендной плате за земли, по доходам от реализации имущества, находящегося в муниципальной собственности, платы за пользование жилыми помещениями (платы за наем) муниципального жилищного фонда, по прочим доходам от оказания платных услуг и компенсации затрат государства осуществляется на основании данных администраторов указанных видов доходов.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0874962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3720821"/>
              </p:ext>
            </p:extLst>
          </p:nvPr>
        </p:nvGraphicFramePr>
        <p:xfrm>
          <a:off x="1" y="476670"/>
          <a:ext cx="9252519" cy="712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59"/>
                <a:gridCol w="1020076"/>
                <a:gridCol w="1020076"/>
                <a:gridCol w="1092939"/>
                <a:gridCol w="1092939"/>
                <a:gridCol w="983130"/>
              </a:tblGrid>
              <a:tr h="3263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11885,8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12095,7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11296,0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11705,0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12288,0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435,0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8066,0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8286,0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7984,0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8303,0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8635,0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42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414,0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999,0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612,0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669,0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4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1919,0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1761,0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117,8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14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194,7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31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44498,5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51966,4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59089,4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38515,4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40419,4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31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Возврат прочих остатков субсидий, субвенций и иных межбюджетных трансфертов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- 97,4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414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56286,9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64062,1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70385,4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50220,4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52707,4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2119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77041989"/>
              </p:ext>
            </p:extLst>
          </p:nvPr>
        </p:nvGraphicFramePr>
        <p:xfrm>
          <a:off x="35497" y="1196752"/>
          <a:ext cx="619268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12191,8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305,6тыс.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15682,0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8634,0тыс.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4004,0тыс.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70385,4     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28800,0тыс.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85,0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2021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61,0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2021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78613333"/>
              </p:ext>
            </p:extLst>
          </p:nvPr>
        </p:nvGraphicFramePr>
        <p:xfrm>
          <a:off x="107505" y="1988840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2021 году составили расходы по разделам: культура, кинематография – 40,92 %, общегосударственные вопросы – 17,32%, национальная экономика – 12,27%, национальная безопасность и правоохранительная деятельность – 22,28%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4252090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503029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8208912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9854526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2021ГОД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3 065,6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67 319,8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2021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Подпрограмма </a:t>
            </a:r>
          </a:p>
          <a:p>
            <a:pPr algn="ctr"/>
            <a:r>
              <a:rPr lang="ru-RU" i="1" dirty="0" smtClean="0"/>
              <a:t>«Общегосударственные вопросы </a:t>
            </a:r>
            <a:r>
              <a:rPr lang="ru-RU" i="1" dirty="0" err="1" smtClean="0"/>
              <a:t>Усть-Ницинского</a:t>
            </a:r>
            <a:r>
              <a:rPr lang="ru-RU" i="1" dirty="0" smtClean="0"/>
              <a:t> сельского поселения» </a:t>
            </a:r>
          </a:p>
          <a:p>
            <a:pPr algn="ctr"/>
            <a:r>
              <a:rPr lang="ru-RU" i="1" dirty="0" smtClean="0"/>
              <a:t>9 167,2 тыс. руб.</a:t>
            </a:r>
            <a:endParaRPr lang="ru-RU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6 795,0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1 039,0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15,0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1 075,0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61,0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12,0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10,0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5,5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305,6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39544"/>
            <a:ext cx="4229596" cy="1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305,6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2021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2021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15 682,0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5" y="2772669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1 068,0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2780928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31,0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12" y="2389678"/>
            <a:ext cx="2013929" cy="17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149080"/>
            <a:ext cx="4680521" cy="25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334709" y="249289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3501008"/>
            <a:ext cx="1836204" cy="25922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береговой линии в с. </a:t>
            </a:r>
            <a:r>
              <a:rPr lang="ru-RU" dirty="0" err="1" smtClean="0"/>
              <a:t>Усть-Ницинское</a:t>
            </a:r>
            <a:r>
              <a:rPr lang="ru-RU" dirty="0" smtClean="0"/>
              <a:t> , пер. Южный , д. 6-8             14 583,0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2021ГОД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254352"/>
            <a:ext cx="2124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09328"/>
            <a:ext cx="2520280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107,0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8 423,0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     124,0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107,0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Расширение границ населенных пунктов –              104,0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               140,0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250,0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7 826,0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207,0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20,0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52936"/>
            <a:ext cx="235437" cy="50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1196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2021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4004,0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5515" y="2564904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532,0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454731"/>
            <a:ext cx="1584175" cy="19654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( </a:t>
            </a:r>
            <a:r>
              <a:rPr lang="ru-RU" sz="1400" dirty="0"/>
              <a:t>р</a:t>
            </a:r>
            <a:r>
              <a:rPr lang="ru-RU" sz="1400" dirty="0" smtClean="0"/>
              <a:t>емонт крыши 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)                    </a:t>
            </a:r>
            <a:r>
              <a:rPr lang="ru-RU" sz="1600" dirty="0" smtClean="0"/>
              <a:t>352,0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522800"/>
            <a:ext cx="1421848" cy="210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Взносы за капитальный ремонт общего имущества в многоквартирных домах </a:t>
            </a:r>
            <a:r>
              <a:rPr lang="ru-RU" sz="1600" dirty="0" smtClean="0"/>
              <a:t>–                                10,0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121932" y="2564904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473,0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8514" y="3671317"/>
            <a:ext cx="1388740" cy="1341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Прочие работы  – </a:t>
            </a:r>
          </a:p>
          <a:p>
            <a:pPr algn="ctr"/>
            <a:r>
              <a:rPr lang="ru-RU" sz="1600" dirty="0" smtClean="0"/>
              <a:t>113,0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33452" y="3645107"/>
            <a:ext cx="1578908" cy="1763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Приобретение                 труб, материалов для ремонта теплотрассы 340,0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93203" y="3735183"/>
            <a:ext cx="1185043" cy="1507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Приобретение насоса– 20,0 </a:t>
            </a: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>
            <a:stCxn id="9" idx="0"/>
          </p:cNvCxnSpPr>
          <p:nvPr/>
        </p:nvCxnSpPr>
        <p:spPr>
          <a:xfrm flipV="1">
            <a:off x="899593" y="3356993"/>
            <a:ext cx="288031" cy="9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36565" y="3324419"/>
            <a:ext cx="250215" cy="198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022906" y="3454731"/>
            <a:ext cx="35429" cy="190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>
            <a:off x="8427578" y="3324419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stCxn id="5" idx="3"/>
          </p:cNvCxnSpPr>
          <p:nvPr/>
        </p:nvCxnSpPr>
        <p:spPr>
          <a:xfrm flipH="1">
            <a:off x="5265950" y="3324419"/>
            <a:ext cx="423141" cy="39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33256"/>
            <a:ext cx="280831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691680" y="3549919"/>
            <a:ext cx="1512168" cy="24713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приспособлению жилых помещений общего имущества в МКД, где проживают инвалиды -           170,0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endCxn id="23" idx="0"/>
          </p:cNvCxnSpPr>
          <p:nvPr/>
        </p:nvCxnSpPr>
        <p:spPr>
          <a:xfrm flipH="1">
            <a:off x="2447764" y="3454731"/>
            <a:ext cx="108012" cy="9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9517" y="44624"/>
            <a:ext cx="4786977" cy="15000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–                      2 999,0тыс.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9" y="1916833"/>
            <a:ext cx="2952328" cy="8540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</a:t>
            </a:r>
            <a:r>
              <a:rPr lang="ru-RU" sz="1400" dirty="0" smtClean="0"/>
              <a:t>и оплата за потребленную электроэнергию                355,0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927486"/>
            <a:ext cx="2934326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Чистка территорий  кладбищ от кустарников, деревьев, мусора</a:t>
            </a:r>
          </a:p>
          <a:p>
            <a:pPr algn="ctr"/>
            <a:r>
              <a:rPr lang="ru-RU" sz="1400" dirty="0" smtClean="0"/>
              <a:t>-300,0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8044" y="320709"/>
            <a:ext cx="3240360" cy="1134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50,0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772816"/>
            <a:ext cx="2952328" cy="11524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обелисков в 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 и д. </a:t>
            </a:r>
            <a:r>
              <a:rPr lang="ru-RU" sz="1400" dirty="0" err="1" smtClean="0"/>
              <a:t>Жирякова</a:t>
            </a:r>
            <a:r>
              <a:rPr lang="ru-RU" sz="1400" dirty="0" smtClean="0"/>
              <a:t>-                                                  1000,0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186" y="3789040"/>
            <a:ext cx="295232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300,0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4725144"/>
            <a:ext cx="2959986" cy="900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53,0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733256"/>
            <a:ext cx="293432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83654" y="2996952"/>
            <a:ext cx="2885681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83654" y="414908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</a:t>
            </a:r>
            <a:r>
              <a:rPr lang="ru-RU" sz="1400" dirty="0" smtClean="0"/>
              <a:t>72</a:t>
            </a:r>
            <a:r>
              <a:rPr lang="ru-RU" sz="1400" dirty="0" smtClean="0"/>
              <a:t>8,0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403648" y="1470850"/>
            <a:ext cx="402381" cy="53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6973"/>
            <a:ext cx="28438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555776" cy="17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483654" y="1700808"/>
            <a:ext cx="2168466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Бурение и обустройство новых колодцев -                                        100,0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2021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11,0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11,0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3" y="3645024"/>
            <a:ext cx="4718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2021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28 800,0тыс.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271936"/>
            <a:ext cx="1766771" cy="209316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Усть-Ницинского</a:t>
            </a:r>
            <a:r>
              <a:rPr lang="ru-RU" sz="1600" dirty="0" smtClean="0"/>
              <a:t> ДК –          3 377,0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21 279,0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1191" y="2244316"/>
            <a:ext cx="1872208" cy="20162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4 144,0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7381"/>
            <a:ext cx="2627784" cy="18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664296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5148064" y="2055912"/>
            <a:ext cx="9129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2021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10 242 рубля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2021 ГОД ПО СОЦИАЛЬНОЙ ПОЛИТИКЕ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11,0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9" y="2502285"/>
            <a:ext cx="3816424" cy="23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20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2021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685,0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51" y="3140967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105,0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3140968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    двух спортивных детских площадок, </a:t>
            </a:r>
            <a:r>
              <a:rPr lang="ru-RU" dirty="0" err="1" smtClean="0"/>
              <a:t>спортинветаря</a:t>
            </a:r>
            <a:r>
              <a:rPr lang="ru-RU" dirty="0" smtClean="0"/>
              <a:t>   - 580,0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4482100"/>
              </p:ext>
            </p:extLst>
          </p:nvPr>
        </p:nvGraphicFramePr>
        <p:xfrm>
          <a:off x="467544" y="1484313"/>
          <a:ext cx="8424936" cy="322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14747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2018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2019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01.01.2019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6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205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8813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20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4956241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8387574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                               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ТАБОРИНСКОГО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70385,4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46163,4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32683,6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46834,0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11296,0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6063,0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3963,0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4780,5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441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59089,4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40100,4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28720,6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42053,5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70385,4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46163,4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32683,6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46834,0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 2021 ГОД</a:t>
            </a:r>
            <a:endParaRPr lang="ru-RU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1321409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2021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96379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2021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5212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2021 ГОД И ПЛАНОВЫЙ ПЕРИОД 2022 И 2023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51723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Основные задачи в сфере бюджетной политики скорректированы исходя из сложившейся экономической ситуации. В отношении расходов политика направлена на оптимизацию и повышение эффективности бюджетных расходов.</a:t>
            </a:r>
            <a:endParaRPr lang="ru-RU" sz="6400" dirty="0"/>
          </a:p>
          <a:p>
            <a:pPr algn="just"/>
            <a:r>
              <a:rPr lang="ru-RU" sz="6400" dirty="0" smtClean="0"/>
              <a:t>      Основными принципами бюджетной политики сельского поселения будут сокращение необоснованных бюджетных расходов.</a:t>
            </a:r>
            <a:endParaRPr lang="ru-RU" sz="6400" dirty="0"/>
          </a:p>
          <a:p>
            <a:pPr algn="just"/>
            <a:r>
              <a:rPr lang="ru-RU" sz="6400" dirty="0" smtClean="0"/>
              <a:t>      </a:t>
            </a:r>
            <a:r>
              <a:rPr lang="ru-RU" sz="6400" dirty="0"/>
              <a:t>В связи с этим необходимо решение следующих задач: 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</a:t>
            </a:r>
            <a:r>
              <a:rPr lang="ru-RU" sz="6400" dirty="0"/>
              <a:t>- обеспечение концентрации бюджетных расходов на решение ключевых проблем и достижения конечных результатов;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</a:t>
            </a:r>
            <a:r>
              <a:rPr lang="ru-RU" sz="6400" dirty="0"/>
              <a:t>- обеспечение сбалансированности местного бюджета в среднесрочной перспективе;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</a:t>
            </a:r>
            <a:r>
              <a:rPr lang="ru-RU" sz="6400" dirty="0"/>
              <a:t>- обеспечение соблюдения нормативов расходов на оплату труда органов местного самоуправления муниципального образования;</a:t>
            </a:r>
          </a:p>
          <a:p>
            <a:pPr algn="just"/>
            <a:r>
              <a:rPr lang="ru-RU" sz="6400" dirty="0"/>
              <a:t>   </a:t>
            </a:r>
            <a:r>
              <a:rPr lang="ru-RU" sz="6400" dirty="0" smtClean="0"/>
              <a:t> </a:t>
            </a:r>
            <a:r>
              <a:rPr lang="ru-RU" sz="6400" dirty="0"/>
              <a:t>-  добиваться повышения качества планирования главными распорядителями бюджетных средств своих расходов и их эффективности</a:t>
            </a:r>
            <a:r>
              <a:rPr lang="ru-RU" sz="6400" dirty="0" smtClean="0"/>
              <a:t>.</a:t>
            </a:r>
          </a:p>
          <a:p>
            <a:pPr algn="just"/>
            <a:r>
              <a:rPr lang="ru-RU" sz="6400" dirty="0" smtClean="0"/>
              <a:t>       В основу формирования бюджетной политики положены стратегические цели развития поселения, главной из которых является повышение уровня и качества и жизни населения.</a:t>
            </a:r>
          </a:p>
          <a:p>
            <a:pPr algn="just"/>
            <a:r>
              <a:rPr lang="ru-RU" sz="6400" dirty="0"/>
              <a:t> </a:t>
            </a:r>
            <a:r>
              <a:rPr lang="ru-RU" sz="6400" dirty="0" smtClean="0"/>
              <a:t>       Бюджетная </a:t>
            </a:r>
            <a:r>
              <a:rPr lang="ru-RU" sz="6400" dirty="0"/>
              <a:t>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</a:t>
            </a:r>
            <a:r>
              <a:rPr lang="ru-RU" sz="6400" dirty="0" smtClean="0"/>
              <a:t>:    </a:t>
            </a:r>
          </a:p>
          <a:p>
            <a:pPr marL="45720" indent="0" algn="just"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 - определения </a:t>
            </a:r>
            <a:r>
              <a:rPr lang="ru-RU" sz="6400" dirty="0"/>
              <a:t>основных параметров бюджета исходя из ожидаемого прогноза поступления доходов и допустимого уровня дефицита бюджета</a:t>
            </a:r>
            <a:r>
              <a:rPr lang="ru-RU" sz="800" dirty="0"/>
              <a:t>;</a:t>
            </a:r>
            <a:br>
              <a:rPr lang="ru-RU" sz="800" dirty="0"/>
            </a:br>
            <a:r>
              <a:rPr lang="ru-RU" sz="800" dirty="0"/>
              <a:t> - </a:t>
            </a:r>
            <a:r>
              <a:rPr lang="ru-RU" sz="800" dirty="0" smtClean="0"/>
              <a:t>        </a:t>
            </a:r>
          </a:p>
          <a:p>
            <a:pPr algn="just">
              <a:buFontTx/>
              <a:buChar char="-"/>
            </a:pPr>
            <a:r>
              <a:rPr lang="ru-RU" sz="800" dirty="0" smtClean="0"/>
              <a:t>   </a:t>
            </a:r>
            <a:r>
              <a:rPr lang="ru-RU" sz="6400" dirty="0" smtClean="0"/>
              <a:t> -увеличения </a:t>
            </a:r>
            <a:r>
              <a:rPr lang="ru-RU" sz="6400" dirty="0"/>
              <a:t>доли программных расходов в общем объеме расходов бюджета;</a:t>
            </a:r>
            <a:br>
              <a:rPr lang="ru-RU" sz="6400" dirty="0"/>
            </a:br>
            <a:endParaRPr lang="ru-RU" sz="6400" dirty="0" smtClean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  </a:t>
            </a:r>
            <a:r>
              <a:rPr lang="ru-RU" sz="16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1600" dirty="0"/>
              <a:t>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1600" dirty="0"/>
              <a:t>  </a:t>
            </a:r>
            <a:r>
              <a:rPr lang="ru-RU" sz="1600" dirty="0" smtClean="0"/>
              <a:t>    </a:t>
            </a:r>
            <a:r>
              <a:rPr lang="ru-RU" sz="16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</a:t>
            </a:r>
            <a:r>
              <a:rPr lang="ru-RU" sz="1600" dirty="0" smtClean="0"/>
              <a:t>аукционов.      </a:t>
            </a:r>
          </a:p>
          <a:p>
            <a:pPr algn="just"/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3432975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136,5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10,2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8661,70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8657,04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9105,82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9543,49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10112,56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118,4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15,7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2776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1389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504736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70385,4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50220,4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52707,4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11705,0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12288,0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59089,4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38515,4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40419,4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70385,4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50220,4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52707,4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12191,8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11104,8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305,6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15682,0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8634,0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8637,0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8968,0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1818,0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26185,0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26971,0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3341</TotalTime>
  <Words>2974</Words>
  <Application>Microsoft Office PowerPoint</Application>
  <PresentationFormat>Экран (4:3)</PresentationFormat>
  <Paragraphs>491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2021 ГОД И ПЛАНОВЫЙ ПЕРИОД 2022 И 2023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НЕКОТОРЫЕ ОСОБЕННОСТИ ПЛАНИРОВАНИЯ ДОХОДОВ БЮДЖЕТА УСТЬ-НИЦИНСКОГО СЕЛЬСКОГО ПОСЕЛЕНИЯ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287</cp:revision>
  <cp:lastPrinted>2020-12-26T06:54:08Z</cp:lastPrinted>
  <dcterms:created xsi:type="dcterms:W3CDTF">2018-02-07T06:08:12Z</dcterms:created>
  <dcterms:modified xsi:type="dcterms:W3CDTF">2021-01-19T05:07:21Z</dcterms:modified>
</cp:coreProperties>
</file>